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302" r:id="rId2"/>
    <p:sldId id="274" r:id="rId3"/>
    <p:sldId id="306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99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36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m’entraine à résoudre des problèmes.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Associe chaque problème au bon schéma. </a:t>
            </a: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57D9AB64-A5D5-511D-B902-85FFE79AD868}"/>
              </a:ext>
            </a:extLst>
          </p:cNvPr>
          <p:cNvSpPr/>
          <p:nvPr/>
        </p:nvSpPr>
        <p:spPr>
          <a:xfrm>
            <a:off x="5248022" y="1760660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573A7C59-E8CA-AA0D-8E02-4C7B783C057C}"/>
              </a:ext>
            </a:extLst>
          </p:cNvPr>
          <p:cNvSpPr/>
          <p:nvPr/>
        </p:nvSpPr>
        <p:spPr>
          <a:xfrm>
            <a:off x="5245536" y="3457085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68D4CB54-C170-F4D0-1667-148BD9A08249}"/>
              </a:ext>
            </a:extLst>
          </p:cNvPr>
          <p:cNvSpPr/>
          <p:nvPr/>
        </p:nvSpPr>
        <p:spPr>
          <a:xfrm>
            <a:off x="5290607" y="5298840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C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2C22D944-C035-5E4F-F555-8944299F7B74}"/>
              </a:ext>
            </a:extLst>
          </p:cNvPr>
          <p:cNvGrpSpPr/>
          <p:nvPr/>
        </p:nvGrpSpPr>
        <p:grpSpPr>
          <a:xfrm>
            <a:off x="5858728" y="4905704"/>
            <a:ext cx="3285272" cy="1514325"/>
            <a:chOff x="651398" y="2297075"/>
            <a:chExt cx="4839011" cy="183393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EED3875-A1FC-6DEC-728D-CF90E13FD009}"/>
                </a:ext>
              </a:extLst>
            </p:cNvPr>
            <p:cNvSpPr/>
            <p:nvPr/>
          </p:nvSpPr>
          <p:spPr>
            <a:xfrm>
              <a:off x="682939" y="2297075"/>
              <a:ext cx="1122007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69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2ACF253-FD8B-91A7-D4A5-74ABF3BDD443}"/>
                </a:ext>
              </a:extLst>
            </p:cNvPr>
            <p:cNvSpPr/>
            <p:nvPr/>
          </p:nvSpPr>
          <p:spPr>
            <a:xfrm>
              <a:off x="651398" y="3073054"/>
              <a:ext cx="1153548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5" name="Accolade fermante 4">
              <a:extLst>
                <a:ext uri="{FF2B5EF4-FFF2-40B4-BE49-F238E27FC236}">
                  <a16:creationId xmlns:a16="http://schemas.microsoft.com/office/drawing/2014/main" id="{38875254-A745-6102-6914-4B69A2C6CDBC}"/>
                </a:ext>
              </a:extLst>
            </p:cNvPr>
            <p:cNvSpPr/>
            <p:nvPr/>
          </p:nvSpPr>
          <p:spPr>
            <a:xfrm>
              <a:off x="4470356" y="2418718"/>
              <a:ext cx="318633" cy="1218282"/>
            </a:xfrm>
            <a:prstGeom prst="rightBrace">
              <a:avLst>
                <a:gd name="adj1" fmla="val 1574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4208913-2DAC-85E4-2FA5-40E14AE15F22}"/>
                </a:ext>
              </a:extLst>
            </p:cNvPr>
            <p:cNvSpPr/>
            <p:nvPr/>
          </p:nvSpPr>
          <p:spPr>
            <a:xfrm>
              <a:off x="4931186" y="2745885"/>
              <a:ext cx="559223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?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D1ADA5A-1DEB-28AE-2F33-4C099BE5E7A0}"/>
                </a:ext>
              </a:extLst>
            </p:cNvPr>
            <p:cNvSpPr/>
            <p:nvPr/>
          </p:nvSpPr>
          <p:spPr>
            <a:xfrm>
              <a:off x="1869273" y="3073053"/>
              <a:ext cx="1153548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3E30F28-1C15-A8EF-B863-01D338C610A6}"/>
                </a:ext>
              </a:extLst>
            </p:cNvPr>
            <p:cNvSpPr/>
            <p:nvPr/>
          </p:nvSpPr>
          <p:spPr>
            <a:xfrm>
              <a:off x="3087148" y="3073053"/>
              <a:ext cx="1153548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A0849CF-4F40-7AC1-69EB-B9C1214E16A9}"/>
                </a:ext>
              </a:extLst>
            </p:cNvPr>
            <p:cNvSpPr/>
            <p:nvPr/>
          </p:nvSpPr>
          <p:spPr>
            <a:xfrm>
              <a:off x="1106915" y="3567058"/>
              <a:ext cx="2678264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3 fois plus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60BAFB5C-A148-FD2F-38B9-041870D3C26B}"/>
              </a:ext>
            </a:extLst>
          </p:cNvPr>
          <p:cNvGrpSpPr/>
          <p:nvPr/>
        </p:nvGrpSpPr>
        <p:grpSpPr>
          <a:xfrm>
            <a:off x="5874232" y="1480678"/>
            <a:ext cx="3239722" cy="1236072"/>
            <a:chOff x="696949" y="4708579"/>
            <a:chExt cx="5354406" cy="178222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FE3617F-9196-394B-34BE-F55540760294}"/>
                </a:ext>
              </a:extLst>
            </p:cNvPr>
            <p:cNvSpPr/>
            <p:nvPr/>
          </p:nvSpPr>
          <p:spPr>
            <a:xfrm>
              <a:off x="696949" y="4729185"/>
              <a:ext cx="718384" cy="563947"/>
            </a:xfrm>
            <a:prstGeom prst="rect">
              <a:avLst/>
            </a:prstGeom>
            <a:solidFill>
              <a:srgbClr val="F8BE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b="1" dirty="0">
                  <a:solidFill>
                    <a:schemeClr val="tx1"/>
                  </a:solidFill>
                </a:rPr>
                <a:t>200</a:t>
              </a:r>
            </a:p>
          </p:txBody>
        </p:sp>
        <p:sp>
          <p:nvSpPr>
            <p:cNvPr id="14" name="Accolade fermante 13">
              <a:extLst>
                <a:ext uri="{FF2B5EF4-FFF2-40B4-BE49-F238E27FC236}">
                  <a16:creationId xmlns:a16="http://schemas.microsoft.com/office/drawing/2014/main" id="{C4F50E30-2F64-9D7F-7C48-1957889B7DF8}"/>
                </a:ext>
              </a:extLst>
            </p:cNvPr>
            <p:cNvSpPr/>
            <p:nvPr/>
          </p:nvSpPr>
          <p:spPr>
            <a:xfrm>
              <a:off x="5268097" y="4708579"/>
              <a:ext cx="318633" cy="1218282"/>
            </a:xfrm>
            <a:prstGeom prst="rightBrace">
              <a:avLst>
                <a:gd name="adj1" fmla="val 1574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BA8355C-D076-EEE5-DE2C-D0C3DC68305C}"/>
                </a:ext>
              </a:extLst>
            </p:cNvPr>
            <p:cNvSpPr/>
            <p:nvPr/>
          </p:nvSpPr>
          <p:spPr>
            <a:xfrm>
              <a:off x="5492132" y="5035746"/>
              <a:ext cx="559223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?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1AD5D25-ABD8-285A-313C-748A880E797F}"/>
                </a:ext>
              </a:extLst>
            </p:cNvPr>
            <p:cNvSpPr/>
            <p:nvPr/>
          </p:nvSpPr>
          <p:spPr>
            <a:xfrm>
              <a:off x="1810470" y="5926861"/>
              <a:ext cx="2678264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6 fois plus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E1469CD-1A11-4587-092F-D98BCA52B53D}"/>
                </a:ext>
              </a:extLst>
            </p:cNvPr>
            <p:cNvSpPr/>
            <p:nvPr/>
          </p:nvSpPr>
          <p:spPr>
            <a:xfrm>
              <a:off x="696949" y="5365440"/>
              <a:ext cx="718384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3B67279-63EE-B4DE-AA73-F8D01AF6446A}"/>
                </a:ext>
              </a:extLst>
            </p:cNvPr>
            <p:cNvSpPr/>
            <p:nvPr/>
          </p:nvSpPr>
          <p:spPr>
            <a:xfrm>
              <a:off x="1442838" y="5364177"/>
              <a:ext cx="718384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7F1902D-4435-BC62-EFEE-C0E84033ACC6}"/>
                </a:ext>
              </a:extLst>
            </p:cNvPr>
            <p:cNvSpPr/>
            <p:nvPr/>
          </p:nvSpPr>
          <p:spPr>
            <a:xfrm>
              <a:off x="2188727" y="5364177"/>
              <a:ext cx="718384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B8047C4-9D2F-FFEF-321A-EBD7E1BB05CB}"/>
                </a:ext>
              </a:extLst>
            </p:cNvPr>
            <p:cNvSpPr/>
            <p:nvPr/>
          </p:nvSpPr>
          <p:spPr>
            <a:xfrm>
              <a:off x="2934616" y="5362914"/>
              <a:ext cx="718384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CEC1C56-C200-9BFC-1648-3690D75EA21B}"/>
                </a:ext>
              </a:extLst>
            </p:cNvPr>
            <p:cNvSpPr/>
            <p:nvPr/>
          </p:nvSpPr>
          <p:spPr>
            <a:xfrm>
              <a:off x="3678054" y="5364177"/>
              <a:ext cx="718384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E648ADD-4C71-E5FE-4CB1-5406D648DC6A}"/>
                </a:ext>
              </a:extLst>
            </p:cNvPr>
            <p:cNvSpPr/>
            <p:nvPr/>
          </p:nvSpPr>
          <p:spPr>
            <a:xfrm>
              <a:off x="4423943" y="5362914"/>
              <a:ext cx="718384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65C33C94-8BD9-D977-BC37-DF5CC21DE0E8}"/>
              </a:ext>
            </a:extLst>
          </p:cNvPr>
          <p:cNvGrpSpPr/>
          <p:nvPr/>
        </p:nvGrpSpPr>
        <p:grpSpPr>
          <a:xfrm>
            <a:off x="5858728" y="3179777"/>
            <a:ext cx="2659510" cy="1092258"/>
            <a:chOff x="584633" y="2768542"/>
            <a:chExt cx="3600000" cy="1469282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B0C17F4-0D96-F2F9-AD3A-102D7E6A74A4}"/>
                </a:ext>
              </a:extLst>
            </p:cNvPr>
            <p:cNvSpPr/>
            <p:nvPr/>
          </p:nvSpPr>
          <p:spPr>
            <a:xfrm>
              <a:off x="584633" y="3673877"/>
              <a:ext cx="1800000" cy="56394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  <a:r>
                <a:rPr lang="fr-FR" sz="2800" b="1" dirty="0">
                  <a:solidFill>
                    <a:schemeClr val="tx1"/>
                  </a:solidFill>
                </a:rPr>
                <a:t>69</a:t>
              </a:r>
              <a:endParaRPr lang="fr-FR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5B83CD7-3322-A004-77AD-A13EDF15C285}"/>
                </a:ext>
              </a:extLst>
            </p:cNvPr>
            <p:cNvSpPr/>
            <p:nvPr/>
          </p:nvSpPr>
          <p:spPr>
            <a:xfrm>
              <a:off x="2384633" y="3673876"/>
              <a:ext cx="1800000" cy="56394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69</a:t>
              </a:r>
            </a:p>
          </p:txBody>
        </p:sp>
        <p:sp>
          <p:nvSpPr>
            <p:cNvPr id="27" name="Accolade fermante 26">
              <a:extLst>
                <a:ext uri="{FF2B5EF4-FFF2-40B4-BE49-F238E27FC236}">
                  <a16:creationId xmlns:a16="http://schemas.microsoft.com/office/drawing/2014/main" id="{7CF78862-AD91-12AF-7408-ED28389110CC}"/>
                </a:ext>
              </a:extLst>
            </p:cNvPr>
            <p:cNvSpPr/>
            <p:nvPr/>
          </p:nvSpPr>
          <p:spPr>
            <a:xfrm rot="5400000" flipH="1">
              <a:off x="2188897" y="1696828"/>
              <a:ext cx="412235" cy="3468425"/>
            </a:xfrm>
            <a:prstGeom prst="rightBrace">
              <a:avLst>
                <a:gd name="adj1" fmla="val 38492"/>
                <a:gd name="adj2" fmla="val 50000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F3688C9-EDAE-B716-48D3-B2E558D61145}"/>
                </a:ext>
              </a:extLst>
            </p:cNvPr>
            <p:cNvSpPr/>
            <p:nvPr/>
          </p:nvSpPr>
          <p:spPr>
            <a:xfrm>
              <a:off x="1138144" y="2768542"/>
              <a:ext cx="2492978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?</a:t>
              </a:r>
            </a:p>
          </p:txBody>
        </p:sp>
      </p:grpSp>
      <p:sp>
        <p:nvSpPr>
          <p:cNvPr id="30" name="ZoneTexte 29">
            <a:extLst>
              <a:ext uri="{FF2B5EF4-FFF2-40B4-BE49-F238E27FC236}">
                <a16:creationId xmlns:a16="http://schemas.microsoft.com/office/drawing/2014/main" id="{4AF145AA-C6BA-82E3-EBA9-FFD74718BFC1}"/>
              </a:ext>
            </a:extLst>
          </p:cNvPr>
          <p:cNvSpPr txBox="1"/>
          <p:nvPr/>
        </p:nvSpPr>
        <p:spPr>
          <a:xfrm>
            <a:off x="118733" y="4769721"/>
            <a:ext cx="46753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3.</a:t>
            </a:r>
            <a:r>
              <a:rPr lang="fr-FR" sz="2400" dirty="0"/>
              <a:t> Papy avait 200 timbres dans sa collection il y a deux ans. Maintenant, il en a six fois plus. </a:t>
            </a:r>
            <a:r>
              <a:rPr lang="fr-FR" sz="2400" b="1" dirty="0"/>
              <a:t>Combien de timbres a-t-il ? 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59FE1813-21A2-AE0B-F481-40920806CAA3}"/>
              </a:ext>
            </a:extLst>
          </p:cNvPr>
          <p:cNvSpPr txBox="1"/>
          <p:nvPr/>
        </p:nvSpPr>
        <p:spPr>
          <a:xfrm>
            <a:off x="81872" y="3331787"/>
            <a:ext cx="4490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2.</a:t>
            </a:r>
            <a:r>
              <a:rPr lang="fr-FR" sz="2400" dirty="0"/>
              <a:t> J’achète deux places de concerts à 69€. </a:t>
            </a:r>
            <a:r>
              <a:rPr lang="fr-FR" sz="2400" b="1" dirty="0"/>
              <a:t>Combien dois-je payer ? 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F93DEEF2-AA7A-6B0D-EA16-E0C42757384B}"/>
              </a:ext>
            </a:extLst>
          </p:cNvPr>
          <p:cNvSpPr txBox="1"/>
          <p:nvPr/>
        </p:nvSpPr>
        <p:spPr>
          <a:xfrm>
            <a:off x="118733" y="1155191"/>
            <a:ext cx="44532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1.</a:t>
            </a:r>
            <a:r>
              <a:rPr lang="fr-FR" sz="2400" dirty="0"/>
              <a:t> Les voisins comparent leur potager. Mme Dupont a trois fois plus de courgettes que M. Paul qui en a 69. </a:t>
            </a:r>
            <a:r>
              <a:rPr lang="fr-FR" sz="2400" b="1" dirty="0"/>
              <a:t>Combien a-t-elle de courgettes ? 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57D9AB64-A5D5-511D-B902-85FFE79AD868}"/>
              </a:ext>
            </a:extLst>
          </p:cNvPr>
          <p:cNvSpPr/>
          <p:nvPr/>
        </p:nvSpPr>
        <p:spPr>
          <a:xfrm>
            <a:off x="5248022" y="1760660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573A7C59-E8CA-AA0D-8E02-4C7B783C057C}"/>
              </a:ext>
            </a:extLst>
          </p:cNvPr>
          <p:cNvSpPr/>
          <p:nvPr/>
        </p:nvSpPr>
        <p:spPr>
          <a:xfrm>
            <a:off x="5245536" y="3457085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68D4CB54-C170-F4D0-1667-148BD9A08249}"/>
              </a:ext>
            </a:extLst>
          </p:cNvPr>
          <p:cNvSpPr/>
          <p:nvPr/>
        </p:nvSpPr>
        <p:spPr>
          <a:xfrm>
            <a:off x="5290607" y="5298840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C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2C22D944-C035-5E4F-F555-8944299F7B74}"/>
              </a:ext>
            </a:extLst>
          </p:cNvPr>
          <p:cNvGrpSpPr/>
          <p:nvPr/>
        </p:nvGrpSpPr>
        <p:grpSpPr>
          <a:xfrm>
            <a:off x="5858728" y="4905704"/>
            <a:ext cx="3285272" cy="1514325"/>
            <a:chOff x="651398" y="2297075"/>
            <a:chExt cx="4839011" cy="183393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EED3875-A1FC-6DEC-728D-CF90E13FD009}"/>
                </a:ext>
              </a:extLst>
            </p:cNvPr>
            <p:cNvSpPr/>
            <p:nvPr/>
          </p:nvSpPr>
          <p:spPr>
            <a:xfrm>
              <a:off x="682939" y="2297075"/>
              <a:ext cx="1122007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69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2ACF253-FD8B-91A7-D4A5-74ABF3BDD443}"/>
                </a:ext>
              </a:extLst>
            </p:cNvPr>
            <p:cNvSpPr/>
            <p:nvPr/>
          </p:nvSpPr>
          <p:spPr>
            <a:xfrm>
              <a:off x="651398" y="3073054"/>
              <a:ext cx="1153548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5" name="Accolade fermante 4">
              <a:extLst>
                <a:ext uri="{FF2B5EF4-FFF2-40B4-BE49-F238E27FC236}">
                  <a16:creationId xmlns:a16="http://schemas.microsoft.com/office/drawing/2014/main" id="{38875254-A745-6102-6914-4B69A2C6CDBC}"/>
                </a:ext>
              </a:extLst>
            </p:cNvPr>
            <p:cNvSpPr/>
            <p:nvPr/>
          </p:nvSpPr>
          <p:spPr>
            <a:xfrm>
              <a:off x="4470356" y="2418718"/>
              <a:ext cx="318633" cy="1218282"/>
            </a:xfrm>
            <a:prstGeom prst="rightBrace">
              <a:avLst>
                <a:gd name="adj1" fmla="val 1574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4208913-2DAC-85E4-2FA5-40E14AE15F22}"/>
                </a:ext>
              </a:extLst>
            </p:cNvPr>
            <p:cNvSpPr/>
            <p:nvPr/>
          </p:nvSpPr>
          <p:spPr>
            <a:xfrm>
              <a:off x="4931186" y="2745885"/>
              <a:ext cx="559223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?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D1ADA5A-1DEB-28AE-2F33-4C099BE5E7A0}"/>
                </a:ext>
              </a:extLst>
            </p:cNvPr>
            <p:cNvSpPr/>
            <p:nvPr/>
          </p:nvSpPr>
          <p:spPr>
            <a:xfrm>
              <a:off x="1869273" y="3073053"/>
              <a:ext cx="1153548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3E30F28-1C15-A8EF-B863-01D338C610A6}"/>
                </a:ext>
              </a:extLst>
            </p:cNvPr>
            <p:cNvSpPr/>
            <p:nvPr/>
          </p:nvSpPr>
          <p:spPr>
            <a:xfrm>
              <a:off x="3087148" y="3073053"/>
              <a:ext cx="1153548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A0849CF-4F40-7AC1-69EB-B9C1214E16A9}"/>
                </a:ext>
              </a:extLst>
            </p:cNvPr>
            <p:cNvSpPr/>
            <p:nvPr/>
          </p:nvSpPr>
          <p:spPr>
            <a:xfrm>
              <a:off x="1106915" y="3567058"/>
              <a:ext cx="2678264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3 fois plus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60BAFB5C-A148-FD2F-38B9-041870D3C26B}"/>
              </a:ext>
            </a:extLst>
          </p:cNvPr>
          <p:cNvGrpSpPr/>
          <p:nvPr/>
        </p:nvGrpSpPr>
        <p:grpSpPr>
          <a:xfrm>
            <a:off x="5874232" y="1480678"/>
            <a:ext cx="3239722" cy="1236072"/>
            <a:chOff x="696949" y="4708579"/>
            <a:chExt cx="5354406" cy="178222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FE3617F-9196-394B-34BE-F55540760294}"/>
                </a:ext>
              </a:extLst>
            </p:cNvPr>
            <p:cNvSpPr/>
            <p:nvPr/>
          </p:nvSpPr>
          <p:spPr>
            <a:xfrm>
              <a:off x="696949" y="4729185"/>
              <a:ext cx="718384" cy="563947"/>
            </a:xfrm>
            <a:prstGeom prst="rect">
              <a:avLst/>
            </a:prstGeom>
            <a:solidFill>
              <a:srgbClr val="F8BE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b="1" dirty="0">
                  <a:solidFill>
                    <a:schemeClr val="tx1"/>
                  </a:solidFill>
                </a:rPr>
                <a:t>200</a:t>
              </a:r>
            </a:p>
          </p:txBody>
        </p:sp>
        <p:sp>
          <p:nvSpPr>
            <p:cNvPr id="14" name="Accolade fermante 13">
              <a:extLst>
                <a:ext uri="{FF2B5EF4-FFF2-40B4-BE49-F238E27FC236}">
                  <a16:creationId xmlns:a16="http://schemas.microsoft.com/office/drawing/2014/main" id="{C4F50E30-2F64-9D7F-7C48-1957889B7DF8}"/>
                </a:ext>
              </a:extLst>
            </p:cNvPr>
            <p:cNvSpPr/>
            <p:nvPr/>
          </p:nvSpPr>
          <p:spPr>
            <a:xfrm>
              <a:off x="5268097" y="4708579"/>
              <a:ext cx="318633" cy="1218282"/>
            </a:xfrm>
            <a:prstGeom prst="rightBrace">
              <a:avLst>
                <a:gd name="adj1" fmla="val 1574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BA8355C-D076-EEE5-DE2C-D0C3DC68305C}"/>
                </a:ext>
              </a:extLst>
            </p:cNvPr>
            <p:cNvSpPr/>
            <p:nvPr/>
          </p:nvSpPr>
          <p:spPr>
            <a:xfrm>
              <a:off x="5492132" y="5035746"/>
              <a:ext cx="559223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?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1AD5D25-ABD8-285A-313C-748A880E797F}"/>
                </a:ext>
              </a:extLst>
            </p:cNvPr>
            <p:cNvSpPr/>
            <p:nvPr/>
          </p:nvSpPr>
          <p:spPr>
            <a:xfrm>
              <a:off x="1810470" y="5926861"/>
              <a:ext cx="2678264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6 fois plus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E1469CD-1A11-4587-092F-D98BCA52B53D}"/>
                </a:ext>
              </a:extLst>
            </p:cNvPr>
            <p:cNvSpPr/>
            <p:nvPr/>
          </p:nvSpPr>
          <p:spPr>
            <a:xfrm>
              <a:off x="696949" y="5365440"/>
              <a:ext cx="718384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3B67279-63EE-B4DE-AA73-F8D01AF6446A}"/>
                </a:ext>
              </a:extLst>
            </p:cNvPr>
            <p:cNvSpPr/>
            <p:nvPr/>
          </p:nvSpPr>
          <p:spPr>
            <a:xfrm>
              <a:off x="1442838" y="5364177"/>
              <a:ext cx="718384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7F1902D-4435-BC62-EFEE-C0E84033ACC6}"/>
                </a:ext>
              </a:extLst>
            </p:cNvPr>
            <p:cNvSpPr/>
            <p:nvPr/>
          </p:nvSpPr>
          <p:spPr>
            <a:xfrm>
              <a:off x="2188727" y="5364177"/>
              <a:ext cx="718384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B8047C4-9D2F-FFEF-321A-EBD7E1BB05CB}"/>
                </a:ext>
              </a:extLst>
            </p:cNvPr>
            <p:cNvSpPr/>
            <p:nvPr/>
          </p:nvSpPr>
          <p:spPr>
            <a:xfrm>
              <a:off x="2934616" y="5362914"/>
              <a:ext cx="718384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CEC1C56-C200-9BFC-1648-3690D75EA21B}"/>
                </a:ext>
              </a:extLst>
            </p:cNvPr>
            <p:cNvSpPr/>
            <p:nvPr/>
          </p:nvSpPr>
          <p:spPr>
            <a:xfrm>
              <a:off x="3678054" y="5364177"/>
              <a:ext cx="718384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E648ADD-4C71-E5FE-4CB1-5406D648DC6A}"/>
                </a:ext>
              </a:extLst>
            </p:cNvPr>
            <p:cNvSpPr/>
            <p:nvPr/>
          </p:nvSpPr>
          <p:spPr>
            <a:xfrm>
              <a:off x="4423943" y="5362914"/>
              <a:ext cx="718384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65C33C94-8BD9-D977-BC37-DF5CC21DE0E8}"/>
              </a:ext>
            </a:extLst>
          </p:cNvPr>
          <p:cNvGrpSpPr/>
          <p:nvPr/>
        </p:nvGrpSpPr>
        <p:grpSpPr>
          <a:xfrm>
            <a:off x="5858728" y="3179777"/>
            <a:ext cx="2659510" cy="1092258"/>
            <a:chOff x="584633" y="2768542"/>
            <a:chExt cx="3600000" cy="1469282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B0C17F4-0D96-F2F9-AD3A-102D7E6A74A4}"/>
                </a:ext>
              </a:extLst>
            </p:cNvPr>
            <p:cNvSpPr/>
            <p:nvPr/>
          </p:nvSpPr>
          <p:spPr>
            <a:xfrm>
              <a:off x="584633" y="3673877"/>
              <a:ext cx="1800000" cy="56394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  <a:r>
                <a:rPr lang="fr-FR" sz="2800" b="1" dirty="0">
                  <a:solidFill>
                    <a:schemeClr val="tx1"/>
                  </a:solidFill>
                </a:rPr>
                <a:t>69</a:t>
              </a:r>
              <a:endParaRPr lang="fr-FR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5B83CD7-3322-A004-77AD-A13EDF15C285}"/>
                </a:ext>
              </a:extLst>
            </p:cNvPr>
            <p:cNvSpPr/>
            <p:nvPr/>
          </p:nvSpPr>
          <p:spPr>
            <a:xfrm>
              <a:off x="2384633" y="3673876"/>
              <a:ext cx="1800000" cy="56394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69</a:t>
              </a:r>
            </a:p>
          </p:txBody>
        </p:sp>
        <p:sp>
          <p:nvSpPr>
            <p:cNvPr id="27" name="Accolade fermante 26">
              <a:extLst>
                <a:ext uri="{FF2B5EF4-FFF2-40B4-BE49-F238E27FC236}">
                  <a16:creationId xmlns:a16="http://schemas.microsoft.com/office/drawing/2014/main" id="{7CF78862-AD91-12AF-7408-ED28389110CC}"/>
                </a:ext>
              </a:extLst>
            </p:cNvPr>
            <p:cNvSpPr/>
            <p:nvPr/>
          </p:nvSpPr>
          <p:spPr>
            <a:xfrm rot="5400000" flipH="1">
              <a:off x="2188897" y="1696828"/>
              <a:ext cx="412235" cy="3468425"/>
            </a:xfrm>
            <a:prstGeom prst="rightBrace">
              <a:avLst>
                <a:gd name="adj1" fmla="val 38492"/>
                <a:gd name="adj2" fmla="val 50000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F3688C9-EDAE-B716-48D3-B2E558D61145}"/>
                </a:ext>
              </a:extLst>
            </p:cNvPr>
            <p:cNvSpPr/>
            <p:nvPr/>
          </p:nvSpPr>
          <p:spPr>
            <a:xfrm>
              <a:off x="1138144" y="2768542"/>
              <a:ext cx="2492978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?</a:t>
              </a:r>
            </a:p>
          </p:txBody>
        </p:sp>
      </p:grpSp>
      <p:sp>
        <p:nvSpPr>
          <p:cNvPr id="30" name="ZoneTexte 29">
            <a:extLst>
              <a:ext uri="{FF2B5EF4-FFF2-40B4-BE49-F238E27FC236}">
                <a16:creationId xmlns:a16="http://schemas.microsoft.com/office/drawing/2014/main" id="{4AF145AA-C6BA-82E3-EBA9-FFD74718BFC1}"/>
              </a:ext>
            </a:extLst>
          </p:cNvPr>
          <p:cNvSpPr txBox="1"/>
          <p:nvPr/>
        </p:nvSpPr>
        <p:spPr>
          <a:xfrm>
            <a:off x="118733" y="4769721"/>
            <a:ext cx="46753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3.</a:t>
            </a:r>
            <a:r>
              <a:rPr lang="fr-FR" sz="2400" dirty="0"/>
              <a:t> Papy avait 200 timbres dans sa collection il y a deux ans. Maintenant, il en a six fois plus. </a:t>
            </a:r>
            <a:r>
              <a:rPr lang="fr-FR" sz="2400" b="1" dirty="0"/>
              <a:t>Combien de timbres a-t-il ? 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59FE1813-21A2-AE0B-F481-40920806CAA3}"/>
              </a:ext>
            </a:extLst>
          </p:cNvPr>
          <p:cNvSpPr txBox="1"/>
          <p:nvPr/>
        </p:nvSpPr>
        <p:spPr>
          <a:xfrm>
            <a:off x="81872" y="3331787"/>
            <a:ext cx="4490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2.</a:t>
            </a:r>
            <a:r>
              <a:rPr lang="fr-FR" sz="2400" dirty="0"/>
              <a:t> J’achète deux places de concerts à 69€. </a:t>
            </a:r>
            <a:r>
              <a:rPr lang="fr-FR" sz="2400" b="1" dirty="0"/>
              <a:t>Combien dois-je payer ? 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F93DEEF2-AA7A-6B0D-EA16-E0C42757384B}"/>
              </a:ext>
            </a:extLst>
          </p:cNvPr>
          <p:cNvSpPr txBox="1"/>
          <p:nvPr/>
        </p:nvSpPr>
        <p:spPr>
          <a:xfrm>
            <a:off x="118733" y="1155191"/>
            <a:ext cx="44532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1.</a:t>
            </a:r>
            <a:r>
              <a:rPr lang="fr-FR" sz="2400" dirty="0"/>
              <a:t> Les voisins comparent leur potager. Mme Dupont a trois fois plus de courgettes que M. Paul qui en a 69. </a:t>
            </a:r>
            <a:r>
              <a:rPr lang="fr-FR" sz="2400" b="1" dirty="0"/>
              <a:t>Combien a-t-elle de courgettes ? 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1963E118-0CFE-CF4D-92F3-373F4384241A}"/>
              </a:ext>
            </a:extLst>
          </p:cNvPr>
          <p:cNvCxnSpPr>
            <a:cxnSpLocks/>
          </p:cNvCxnSpPr>
          <p:nvPr/>
        </p:nvCxnSpPr>
        <p:spPr>
          <a:xfrm>
            <a:off x="4589159" y="2182895"/>
            <a:ext cx="968493" cy="3024435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E73921BB-6062-3810-34AB-66313EB15445}"/>
              </a:ext>
            </a:extLst>
          </p:cNvPr>
          <p:cNvCxnSpPr>
            <a:cxnSpLocks/>
            <a:endCxn id="34" idx="4"/>
          </p:cNvCxnSpPr>
          <p:nvPr/>
        </p:nvCxnSpPr>
        <p:spPr>
          <a:xfrm flipV="1">
            <a:off x="4302760" y="2124687"/>
            <a:ext cx="1127276" cy="3035439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DC1DBCF1-697D-ED66-3D30-F998B4CC4AA0}"/>
              </a:ext>
            </a:extLst>
          </p:cNvPr>
          <p:cNvCxnSpPr>
            <a:cxnSpLocks/>
          </p:cNvCxnSpPr>
          <p:nvPr/>
        </p:nvCxnSpPr>
        <p:spPr>
          <a:xfrm>
            <a:off x="4150426" y="3960421"/>
            <a:ext cx="1620982" cy="42619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203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199</Words>
  <Application>Microsoft Office PowerPoint</Application>
  <PresentationFormat>Affichage à l'écran (4:3)</PresentationFormat>
  <Paragraphs>33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Associe chaque problème au bon schéma.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107</cp:revision>
  <dcterms:created xsi:type="dcterms:W3CDTF">2023-02-07T14:55:57Z</dcterms:created>
  <dcterms:modified xsi:type="dcterms:W3CDTF">2025-11-23T21:03:52Z</dcterms:modified>
</cp:coreProperties>
</file>